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3" r:id="rId6"/>
    <p:sldId id="265" r:id="rId7"/>
    <p:sldId id="279" r:id="rId8"/>
    <p:sldId id="262" r:id="rId9"/>
    <p:sldId id="266" r:id="rId10"/>
    <p:sldId id="267" r:id="rId11"/>
    <p:sldId id="268" r:id="rId12"/>
    <p:sldId id="269" r:id="rId13"/>
    <p:sldId id="270" r:id="rId14"/>
    <p:sldId id="278" r:id="rId15"/>
    <p:sldId id="264" r:id="rId16"/>
    <p:sldId id="271" r:id="rId17"/>
    <p:sldId id="272" r:id="rId18"/>
    <p:sldId id="273" r:id="rId19"/>
    <p:sldId id="274" r:id="rId20"/>
    <p:sldId id="276" r:id="rId21"/>
    <p:sldId id="277" r:id="rId22"/>
    <p:sldId id="280" r:id="rId2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26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9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97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1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3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29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9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47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5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9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5" Type="http://schemas.openxmlformats.org/officeDocument/2006/relationships/image" Target="../media/image37.png"/><Relationship Id="rId10" Type="http://schemas.openxmlformats.org/officeDocument/2006/relationships/image" Target="../media/image5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1.png"/><Relationship Id="rId5" Type="http://schemas.openxmlformats.org/officeDocument/2006/relationships/image" Target="../media/image37.png"/><Relationship Id="rId10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IPL%20Dataset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89660"/>
            <a:ext cx="7415927" cy="3785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Unlocking IPL Success: A Data-Driven Auction Strategy</a:t>
            </a:r>
            <a:endParaRPr lang="en-US" sz="5962" dirty="0"/>
          </a:p>
        </p:txBody>
      </p:sp>
      <p:sp>
        <p:nvSpPr>
          <p:cNvPr id="7" name="Text 3"/>
          <p:cNvSpPr/>
          <p:nvPr/>
        </p:nvSpPr>
        <p:spPr>
          <a:xfrm>
            <a:off x="864037" y="524517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outlines a strategic approach to the IPL auction, leveraging historical data analysis to build a competitive franchise.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72643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734056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707981"/>
            <a:ext cx="227421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Vivek Kumar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60053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5086182" cy="5065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732472" y="692334"/>
            <a:ext cx="4161969" cy="1543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H</a:t>
            </a: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ARD HITTING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BATSMAN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706BC-369A-CC3F-A666-069BE936A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873" y="692334"/>
            <a:ext cx="4169358" cy="27711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0A16-1624-DD36-DB41-08413445B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052" y="640605"/>
            <a:ext cx="4627876" cy="27711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22FDBB-D714-498C-C3C0-5BFCB4360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281" y="3912962"/>
            <a:ext cx="8907010" cy="4007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573A3DC-48A6-94DC-0E4A-54C75EFDB9D8}"/>
              </a:ext>
            </a:extLst>
          </p:cNvPr>
          <p:cNvSpPr/>
          <p:nvPr/>
        </p:nvSpPr>
        <p:spPr>
          <a:xfrm>
            <a:off x="37102" y="43044"/>
            <a:ext cx="713564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289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54652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4587044" cy="5065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732472" y="675483"/>
            <a:ext cx="3949394" cy="1543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E</a:t>
            </a: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CONOMICAL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BOWLERS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B93E6-7E50-B0BC-B650-48E2A6D7C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549" y="615868"/>
            <a:ext cx="4296024" cy="3021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B86A3-3DA1-D1A0-8E47-94D445321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427" y="538960"/>
            <a:ext cx="4479802" cy="3021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8E37E1-C570-82AE-367C-1860335A7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761" y="3971573"/>
            <a:ext cx="9345333" cy="3770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8E5B143-7DC3-B4FA-3EEB-24A813DD8EC2}"/>
              </a:ext>
            </a:extLst>
          </p:cNvPr>
          <p:cNvSpPr/>
          <p:nvPr/>
        </p:nvSpPr>
        <p:spPr>
          <a:xfrm>
            <a:off x="63276" y="43044"/>
            <a:ext cx="692049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068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60053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5086182" cy="5065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698101" y="675483"/>
            <a:ext cx="3368893" cy="1543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W</a:t>
            </a:r>
            <a:r>
              <a:rPr lang="en-IN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ICKET TAKING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48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endParaRPr lang="en-IN" sz="48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BOWLERS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DDC1E-7163-A90B-1A98-B929F60D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161" y="433482"/>
            <a:ext cx="4066530" cy="2761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9F07D0-1766-DEED-0025-74538622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833" y="433482"/>
            <a:ext cx="4651807" cy="2761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D55C83-07AF-0524-1D05-B2EA6FA83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5502" y="3506993"/>
            <a:ext cx="8844789" cy="4221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8A73E2E2-061A-FD87-4219-0D6C12416F86}"/>
              </a:ext>
            </a:extLst>
          </p:cNvPr>
          <p:cNvSpPr/>
          <p:nvPr/>
        </p:nvSpPr>
        <p:spPr>
          <a:xfrm>
            <a:off x="66311" y="43044"/>
            <a:ext cx="631790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486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523947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4228264" cy="4724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0" y="1367299"/>
            <a:ext cx="3763936" cy="952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IN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ALL-ROUNDERS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037C9-4CCE-0AC5-139A-0906BC46E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82" y="520522"/>
            <a:ext cx="5967585" cy="3252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B0C5D1-0608-0636-4F18-34C36D5CC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3708" y="181686"/>
            <a:ext cx="3628153" cy="37556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0FD8F-BF3A-9E80-A925-06D076564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55" y="4140276"/>
            <a:ext cx="9706235" cy="3886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E633A6CA-088B-B026-010B-3CDC0238B20F}"/>
              </a:ext>
            </a:extLst>
          </p:cNvPr>
          <p:cNvSpPr/>
          <p:nvPr/>
        </p:nvSpPr>
        <p:spPr>
          <a:xfrm>
            <a:off x="41570" y="43918"/>
            <a:ext cx="681291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4805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523947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4228264" cy="4724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778584" y="891280"/>
            <a:ext cx="3394430" cy="952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W</a:t>
            </a:r>
            <a:r>
              <a:rPr lang="en-IN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ICKET-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48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48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KEEPERS</a:t>
            </a: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E633A6CA-088B-B026-010B-3CDC0238B20F}"/>
              </a:ext>
            </a:extLst>
          </p:cNvPr>
          <p:cNvSpPr/>
          <p:nvPr/>
        </p:nvSpPr>
        <p:spPr>
          <a:xfrm>
            <a:off x="41570" y="43918"/>
            <a:ext cx="681291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AE711-C724-002C-0014-61CCE0958244}"/>
              </a:ext>
            </a:extLst>
          </p:cNvPr>
          <p:cNvSpPr txBox="1"/>
          <p:nvPr/>
        </p:nvSpPr>
        <p:spPr>
          <a:xfrm>
            <a:off x="4905486" y="1694556"/>
            <a:ext cx="7983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1. Total Dismissals (Catches + Stumpings):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Importance</a:t>
            </a:r>
            <a:r>
              <a:rPr lang="en-US" dirty="0">
                <a:solidFill>
                  <a:srgbClr val="FFFF00"/>
                </a:solidFill>
              </a:rPr>
              <a:t>: This is the primary metric for a wicketkeeper. The more dismissals</a:t>
            </a:r>
          </a:p>
          <a:p>
            <a:r>
              <a:rPr lang="en-US" dirty="0">
                <a:solidFill>
                  <a:srgbClr val="FFFF00"/>
                </a:solidFill>
              </a:rPr>
              <a:t> (catches and stumpings) a wicketkeeper has, the better they are likely considered.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E1886-8884-722B-747E-9D937EE62717}"/>
              </a:ext>
            </a:extLst>
          </p:cNvPr>
          <p:cNvSpPr txBox="1"/>
          <p:nvPr/>
        </p:nvSpPr>
        <p:spPr>
          <a:xfrm>
            <a:off x="4905486" y="3139377"/>
            <a:ext cx="8905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2. Batting Average: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Importance</a:t>
            </a:r>
            <a:r>
              <a:rPr lang="en-US" dirty="0">
                <a:solidFill>
                  <a:srgbClr val="FFFF00"/>
                </a:solidFill>
              </a:rPr>
              <a:t>: A wicketkeeper who can contribute significantly with the bat is often preferred,</a:t>
            </a:r>
          </a:p>
          <a:p>
            <a:r>
              <a:rPr lang="en-US" dirty="0">
                <a:solidFill>
                  <a:srgbClr val="FFFF00"/>
                </a:solidFill>
              </a:rPr>
              <a:t> especially in modern cricket.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BA1A6-2E2B-C237-FC23-B02AA398FE48}"/>
              </a:ext>
            </a:extLst>
          </p:cNvPr>
          <p:cNvSpPr txBox="1"/>
          <p:nvPr/>
        </p:nvSpPr>
        <p:spPr>
          <a:xfrm>
            <a:off x="4905486" y="4460004"/>
            <a:ext cx="804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3. Strike Rate: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Importance</a:t>
            </a:r>
            <a:r>
              <a:rPr lang="en-US" dirty="0">
                <a:solidFill>
                  <a:srgbClr val="FFFF00"/>
                </a:solidFill>
              </a:rPr>
              <a:t>: In shorter formats of the game (T20, ODIs), a wicketkeeper’s ability to </a:t>
            </a:r>
          </a:p>
          <a:p>
            <a:r>
              <a:rPr lang="en-US" dirty="0">
                <a:solidFill>
                  <a:srgbClr val="FFFF00"/>
                </a:solidFill>
              </a:rPr>
              <a:t>score quickly is valuable.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C19EB-80BF-4F42-753F-F4C7C73C796C}"/>
              </a:ext>
            </a:extLst>
          </p:cNvPr>
          <p:cNvSpPr txBox="1"/>
          <p:nvPr/>
        </p:nvSpPr>
        <p:spPr>
          <a:xfrm>
            <a:off x="4905486" y="5686390"/>
            <a:ext cx="8153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4. Matches Played (Experience):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Importance</a:t>
            </a:r>
            <a:r>
              <a:rPr lang="en-US" dirty="0">
                <a:solidFill>
                  <a:srgbClr val="FFFF00"/>
                </a:solidFill>
              </a:rPr>
              <a:t>: Experience is crucial, as more experienced wicketkeepers are generally </a:t>
            </a:r>
          </a:p>
          <a:p>
            <a:r>
              <a:rPr lang="en-US" dirty="0">
                <a:solidFill>
                  <a:srgbClr val="FFFF00"/>
                </a:solidFill>
              </a:rPr>
              <a:t>more reliable and consistent.</a:t>
            </a:r>
          </a:p>
          <a:p>
            <a:r>
              <a:rPr lang="en-US" dirty="0">
                <a:solidFill>
                  <a:srgbClr val="FFFF00"/>
                </a:solidFill>
              </a:rPr>
              <a:t>A greater number of matches played indicates experience and reliability.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40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934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" y="2730170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04" y="749807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3089" y="7324957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476" y="2730169"/>
            <a:ext cx="556855" cy="5568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2841ED-58E2-E2B2-BBFF-6FC1A685C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142" y="3474562"/>
            <a:ext cx="4201111" cy="847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B52E6E-682B-625A-F90C-86422FF18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711" y="3008598"/>
            <a:ext cx="4347631" cy="487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36821E-3B2A-C8B9-F5E4-9A10E7FB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3110" y="4421392"/>
            <a:ext cx="3239524" cy="3268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F1033-4733-F0BF-7B25-D86668E692E5}"/>
              </a:ext>
            </a:extLst>
          </p:cNvPr>
          <p:cNvSpPr/>
          <p:nvPr/>
        </p:nvSpPr>
        <p:spPr>
          <a:xfrm>
            <a:off x="825359" y="2368422"/>
            <a:ext cx="86844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FF00"/>
                </a:solidFill>
              </a:rPr>
              <a:t>Count of cities that have hosted an IPL match.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423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4" y="2971091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0" y="742531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131" y="7505475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830" y="2526848"/>
            <a:ext cx="556855" cy="55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1757B-771D-E3CF-F255-027A12567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853" y="2926773"/>
            <a:ext cx="7806452" cy="4857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D39E12-0FDF-E42B-1AC8-6EC0D57E5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51" y="4114800"/>
            <a:ext cx="5867764" cy="2486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6CAB3-5FF8-F968-CDBC-8B113A76A742}"/>
              </a:ext>
            </a:extLst>
          </p:cNvPr>
          <p:cNvSpPr txBox="1"/>
          <p:nvPr/>
        </p:nvSpPr>
        <p:spPr>
          <a:xfrm>
            <a:off x="709569" y="2393895"/>
            <a:ext cx="677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</a:rPr>
              <a:t> Containing values boundary, dot or other.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9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080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4" y="2857374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3" y="756919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7199" y="7569200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7198" y="2857375"/>
            <a:ext cx="556855" cy="55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2BD27-0FF8-0185-FE58-B9D7C10A8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161" y="3404900"/>
            <a:ext cx="4703802" cy="1181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A1946A-556B-1AFC-FE69-3FBFF11AB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64" y="5074706"/>
            <a:ext cx="4191585" cy="154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2E33E-472C-54FE-7C6D-6758FF451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5005" y="2997051"/>
            <a:ext cx="8046151" cy="4686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22C3E-4D0F-4845-1499-0913EEA6DD4E}"/>
              </a:ext>
            </a:extLst>
          </p:cNvPr>
          <p:cNvSpPr txBox="1"/>
          <p:nvPr/>
        </p:nvSpPr>
        <p:spPr>
          <a:xfrm>
            <a:off x="933564" y="2431957"/>
            <a:ext cx="8249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</a:rPr>
              <a:t>Total number of boundaries and dot balls.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712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9833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3" y="756919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545" y="7737329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3576" y="2300519"/>
            <a:ext cx="556855" cy="556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63FB71-A658-A6AE-3B0A-743EDC7A4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27" y="3434279"/>
            <a:ext cx="3690309" cy="16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3E59E-4736-B08E-FA7C-D762533E0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9645" y="3103756"/>
            <a:ext cx="3576527" cy="4738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98DBCC-8372-7C56-B476-21C929D72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6630" y="3386647"/>
            <a:ext cx="3131988" cy="170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907B6D-B820-AAF7-298A-FA1B11ED4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0226" y="2935130"/>
            <a:ext cx="3250036" cy="4778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748A5-A5D6-5912-26B0-370D08A63EAB}"/>
              </a:ext>
            </a:extLst>
          </p:cNvPr>
          <p:cNvCxnSpPr>
            <a:cxnSpLocks/>
          </p:cNvCxnSpPr>
          <p:nvPr/>
        </p:nvCxnSpPr>
        <p:spPr>
          <a:xfrm>
            <a:off x="7777779" y="2418764"/>
            <a:ext cx="0" cy="58754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A1966A-66B9-F377-6D11-2C1440903308}"/>
              </a:ext>
            </a:extLst>
          </p:cNvPr>
          <p:cNvSpPr txBox="1"/>
          <p:nvPr/>
        </p:nvSpPr>
        <p:spPr>
          <a:xfrm>
            <a:off x="601281" y="2507934"/>
            <a:ext cx="678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Total number of boundaries scored by each team.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79432-BF78-DA07-6A44-6C25D35EF5EA}"/>
              </a:ext>
            </a:extLst>
          </p:cNvPr>
          <p:cNvSpPr txBox="1"/>
          <p:nvPr/>
        </p:nvSpPr>
        <p:spPr>
          <a:xfrm>
            <a:off x="7733353" y="2418764"/>
            <a:ext cx="612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Total number of dot balls bowled by each team.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5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051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9833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3" y="756919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545" y="7737329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3576" y="2300519"/>
            <a:ext cx="556855" cy="55685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748A5-A5D6-5912-26B0-370D08A63EAB}"/>
              </a:ext>
            </a:extLst>
          </p:cNvPr>
          <p:cNvCxnSpPr/>
          <p:nvPr/>
        </p:nvCxnSpPr>
        <p:spPr>
          <a:xfrm>
            <a:off x="7777779" y="2784396"/>
            <a:ext cx="0" cy="55097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DEDD7C-CBF6-E729-2A85-0BB30666C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58" y="3028252"/>
            <a:ext cx="5111154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D898E-45D4-5B6F-F0A8-72BC988C9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4245" y="4589622"/>
            <a:ext cx="4648849" cy="3147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C07556-0955-EFD8-FCF3-1CD87708A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0055" y="3142622"/>
            <a:ext cx="3614567" cy="1562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95D2B-058C-57EB-C378-0E6E9011B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0677" y="5007199"/>
            <a:ext cx="2964087" cy="247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2DA38-C5A9-D8AD-387B-E90CB117319B}"/>
              </a:ext>
            </a:extLst>
          </p:cNvPr>
          <p:cNvSpPr txBox="1"/>
          <p:nvPr/>
        </p:nvSpPr>
        <p:spPr>
          <a:xfrm>
            <a:off x="769400" y="2412809"/>
            <a:ext cx="642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Total number of dismissals by dismissal kinds. 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AF392-9E7F-001C-33A0-7683906BED6E}"/>
              </a:ext>
            </a:extLst>
          </p:cNvPr>
          <p:cNvSpPr txBox="1"/>
          <p:nvPr/>
        </p:nvSpPr>
        <p:spPr>
          <a:xfrm>
            <a:off x="7777779" y="2311625"/>
            <a:ext cx="6185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Top 5 bowlers who conceded maximum extra runs.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5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45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7901" y="2504272"/>
            <a:ext cx="7153835" cy="98012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5400" b="1" dirty="0">
                <a:solidFill>
                  <a:schemeClr val="accent4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IPL Auction Strategy</a:t>
            </a:r>
            <a:endParaRPr lang="en-US" sz="5400" dirty="0">
              <a:solidFill>
                <a:schemeClr val="accent4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3992404" y="4131350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endParaRPr lang="en-US" sz="1620" dirty="0"/>
          </a:p>
        </p:txBody>
      </p:sp>
      <p:sp>
        <p:nvSpPr>
          <p:cNvPr id="14" name="Text 11"/>
          <p:cNvSpPr/>
          <p:nvPr/>
        </p:nvSpPr>
        <p:spPr>
          <a:xfrm>
            <a:off x="7242453" y="5801737"/>
            <a:ext cx="145137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endParaRPr lang="en-US" sz="1944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FDCB95-5D1E-5ECA-AB8E-085B0E7F9E6A}"/>
              </a:ext>
            </a:extLst>
          </p:cNvPr>
          <p:cNvSpPr txBox="1"/>
          <p:nvPr/>
        </p:nvSpPr>
        <p:spPr>
          <a:xfrm>
            <a:off x="301083" y="3575131"/>
            <a:ext cx="142378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i="1" u="sng" dirty="0">
                <a:solidFill>
                  <a:srgbClr val="FFFF00"/>
                </a:solidFill>
              </a:rPr>
              <a:t>Budget</a:t>
            </a:r>
            <a:r>
              <a:rPr lang="en-US" sz="2400" dirty="0">
                <a:solidFill>
                  <a:srgbClr val="FFFF00"/>
                </a:solidFill>
              </a:rPr>
              <a:t>: The team would need to allocate a budget for the auction and decide how much money to spend on                                            each player. </a:t>
            </a:r>
          </a:p>
          <a:p>
            <a:pPr marL="342900" indent="-342900">
              <a:buAutoNum type="arabicPeriod"/>
            </a:pPr>
            <a:r>
              <a:rPr lang="en-US" sz="2400" b="1" i="1" u="sng" dirty="0">
                <a:solidFill>
                  <a:srgbClr val="FFFF00"/>
                </a:solidFill>
              </a:rPr>
              <a:t>Team needs</a:t>
            </a:r>
            <a:r>
              <a:rPr lang="en-US" sz="2400" dirty="0">
                <a:solidFill>
                  <a:srgbClr val="FFFF00"/>
                </a:solidFill>
              </a:rPr>
              <a:t>: The team would need to identify the positions and types of players they need to fill out their squad and target those players in the auction.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i="1" u="sng" dirty="0">
                <a:solidFill>
                  <a:srgbClr val="FFFF00"/>
                </a:solidFill>
              </a:rPr>
              <a:t>Player availability</a:t>
            </a:r>
            <a:r>
              <a:rPr lang="en-US" sz="2400" dirty="0">
                <a:solidFill>
                  <a:srgbClr val="FFFF00"/>
                </a:solidFill>
              </a:rPr>
              <a:t>: The team would need to assess the availability of players, including their current contracts with other teams and their international commitments. </a:t>
            </a:r>
          </a:p>
          <a:p>
            <a:pPr marL="342900" indent="-342900">
              <a:buAutoNum type="arabicPeriod"/>
            </a:pPr>
            <a:r>
              <a:rPr lang="en-US" sz="2400" b="1" i="1" u="sng" dirty="0">
                <a:solidFill>
                  <a:srgbClr val="FFFF00"/>
                </a:solidFill>
              </a:rPr>
              <a:t> Player form</a:t>
            </a:r>
            <a:r>
              <a:rPr lang="en-US" sz="2400" dirty="0">
                <a:solidFill>
                  <a:srgbClr val="FFFF00"/>
                </a:solidFill>
              </a:rPr>
              <a:t>: The team would need to consider the recent form and performances of the players they are targeting.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i="1" u="sng" dirty="0">
                <a:solidFill>
                  <a:srgbClr val="FFFF00"/>
                </a:solidFill>
              </a:rPr>
              <a:t>Player value</a:t>
            </a:r>
            <a:r>
              <a:rPr lang="en-US" sz="2400" dirty="0">
                <a:solidFill>
                  <a:srgbClr val="FFFF00"/>
                </a:solidFill>
              </a:rPr>
              <a:t>: The team would need to consider the market value of the players they are interested in and decide how much they are willing to pay for them. </a:t>
            </a:r>
            <a:endParaRPr lang="en-IN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67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4" y="2857374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3" y="7569199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7199" y="7569200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6212" y="2784396"/>
            <a:ext cx="556855" cy="556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17768-DF74-70A2-2A4B-D23084906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585" y="3701887"/>
            <a:ext cx="5527325" cy="174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83252-704A-33DC-AE83-D79B24FB8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701" y="3310686"/>
            <a:ext cx="8294145" cy="4154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EA958-832E-054C-BDDE-13483F5FCB72}"/>
              </a:ext>
            </a:extLst>
          </p:cNvPr>
          <p:cNvSpPr txBox="1"/>
          <p:nvPr/>
        </p:nvSpPr>
        <p:spPr>
          <a:xfrm>
            <a:off x="862282" y="2588562"/>
            <a:ext cx="1229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00"/>
                </a:solidFill>
              </a:rPr>
              <a:t>Create a table named deliveries_v03 with all the columns of deliveries_v02 table and two additional column (named venue and </a:t>
            </a:r>
            <a:r>
              <a:rPr lang="en-US" b="1" dirty="0" err="1">
                <a:solidFill>
                  <a:srgbClr val="FFFF00"/>
                </a:solidFill>
              </a:rPr>
              <a:t>match_date</a:t>
            </a:r>
            <a:r>
              <a:rPr lang="en-US" b="1" dirty="0">
                <a:solidFill>
                  <a:srgbClr val="FFFF00"/>
                </a:solidFill>
              </a:rPr>
              <a:t>) of venue and date from table matches. 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3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902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9833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45346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545" y="7737329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3576" y="2300519"/>
            <a:ext cx="556855" cy="55685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748A5-A5D6-5912-26B0-370D08A63EAB}"/>
              </a:ext>
            </a:extLst>
          </p:cNvPr>
          <p:cNvCxnSpPr>
            <a:cxnSpLocks/>
          </p:cNvCxnSpPr>
          <p:nvPr/>
        </p:nvCxnSpPr>
        <p:spPr>
          <a:xfrm>
            <a:off x="7777779" y="2209029"/>
            <a:ext cx="0" cy="60851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CF2E844-053E-7294-AB4E-72F568C0D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94" y="2867492"/>
            <a:ext cx="6032934" cy="1171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98AD1-3440-7341-B48F-72CA2AF87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567" y="4154619"/>
            <a:ext cx="3656321" cy="3503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7DCE44-5ABC-82A1-1A6A-BECE3CBA7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744" y="4144049"/>
            <a:ext cx="3729179" cy="3704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9253AC-75BA-93C0-6DD6-7994D75A0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991" y="2885310"/>
            <a:ext cx="5030658" cy="143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C0D4BA-72F0-B16F-3D6D-E0730D7D2D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7281" y="4424700"/>
            <a:ext cx="3876838" cy="3424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8390B-A8EC-1139-AAEB-78348F7AB386}"/>
              </a:ext>
            </a:extLst>
          </p:cNvPr>
          <p:cNvSpPr txBox="1"/>
          <p:nvPr/>
        </p:nvSpPr>
        <p:spPr>
          <a:xfrm>
            <a:off x="1054249" y="2300519"/>
            <a:ext cx="467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Total runs scored for each venue.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E9BB9-488E-0831-9E84-D44D0E09C531}"/>
              </a:ext>
            </a:extLst>
          </p:cNvPr>
          <p:cNvSpPr txBox="1"/>
          <p:nvPr/>
        </p:nvSpPr>
        <p:spPr>
          <a:xfrm>
            <a:off x="7763096" y="2272274"/>
            <a:ext cx="628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</a:rPr>
              <a:t> Year-wise total runs scored at Eden Gardens.</a:t>
            </a:r>
            <a:endParaRPr lang="en-I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64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0" y="143119"/>
            <a:ext cx="556855" cy="55685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" y="7586945"/>
            <a:ext cx="556855" cy="55685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1541" y="7529627"/>
            <a:ext cx="556855" cy="55685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1542" y="143118"/>
            <a:ext cx="556855" cy="556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4F1D5-F3FD-7BD6-F5CA-68D81F114764}"/>
              </a:ext>
            </a:extLst>
          </p:cNvPr>
          <p:cNvSpPr txBox="1"/>
          <p:nvPr/>
        </p:nvSpPr>
        <p:spPr>
          <a:xfrm>
            <a:off x="3484309" y="3154503"/>
            <a:ext cx="777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FF00"/>
                </a:solidFill>
                <a:latin typeface="Sitka Small Semibold" pitchFamily="2" charset="0"/>
              </a:rPr>
              <a:t>THANK YOU</a:t>
            </a:r>
            <a:endParaRPr lang="en-IN" sz="8800" b="1" dirty="0">
              <a:solidFill>
                <a:srgbClr val="FFFF00"/>
              </a:solidFill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244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>
            <a:hlinkClick r:id="rId3" action="ppaction://hlinkfile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sp>
        <p:nvSpPr>
          <p:cNvPr id="4" name="Text 2"/>
          <p:cNvSpPr/>
          <p:nvPr/>
        </p:nvSpPr>
        <p:spPr>
          <a:xfrm>
            <a:off x="1439690" y="693969"/>
            <a:ext cx="12814191" cy="1467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Building a Balanced Squad: Key Consideration</a:t>
            </a:r>
            <a:endParaRPr lang="en-US" sz="4320" dirty="0"/>
          </a:p>
        </p:txBody>
      </p:sp>
      <p:sp>
        <p:nvSpPr>
          <p:cNvPr id="6" name="Text 4"/>
          <p:cNvSpPr/>
          <p:nvPr/>
        </p:nvSpPr>
        <p:spPr>
          <a:xfrm>
            <a:off x="1321355" y="3364268"/>
            <a:ext cx="11039181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ts val="311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We are provided with the IPL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from the first season to the 13th season which was held in 2020. Read and analyze the data properly before loading it into your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sql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server.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1C191-9E36-7E8A-F27B-BF2BA1F30E0A}"/>
              </a:ext>
            </a:extLst>
          </p:cNvPr>
          <p:cNvSpPr txBox="1"/>
          <p:nvPr/>
        </p:nvSpPr>
        <p:spPr>
          <a:xfrm>
            <a:off x="1321356" y="4948518"/>
            <a:ext cx="1265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The Key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Considerations To Sort Out the Players for IPL Auctions are given in this </a:t>
            </a:r>
            <a:r>
              <a:rPr lang="en-US" sz="2400" b="1" dirty="0">
                <a:solidFill>
                  <a:schemeClr val="accent1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file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38C1F-8246-E2A6-BB91-ED2510116DEA}"/>
              </a:ext>
            </a:extLst>
          </p:cNvPr>
          <p:cNvSpPr txBox="1"/>
          <p:nvPr/>
        </p:nvSpPr>
        <p:spPr>
          <a:xfrm>
            <a:off x="1321355" y="2161909"/>
            <a:ext cx="382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POINTS :</a:t>
            </a:r>
            <a:endParaRPr lang="en-IN" sz="3200" b="1" i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04" y="1594604"/>
            <a:ext cx="5040392" cy="50403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1002" y="1591508"/>
            <a:ext cx="7894796" cy="991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04"/>
              </a:lnSpc>
              <a:buNone/>
            </a:pPr>
            <a:r>
              <a:rPr lang="en-US" sz="3123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Identifying Undervalued Players: Finding Hidden Gems</a:t>
            </a:r>
            <a:endParaRPr lang="en-US" sz="3123" dirty="0"/>
          </a:p>
        </p:txBody>
      </p:sp>
      <p:sp>
        <p:nvSpPr>
          <p:cNvPr id="7" name="Shape 3"/>
          <p:cNvSpPr/>
          <p:nvPr/>
        </p:nvSpPr>
        <p:spPr>
          <a:xfrm>
            <a:off x="6111002" y="2850475"/>
            <a:ext cx="7894796" cy="3787616"/>
          </a:xfrm>
          <a:prstGeom prst="roundRect">
            <a:avLst>
              <a:gd name="adj" fmla="val 70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18622" y="2858095"/>
            <a:ext cx="7878723" cy="514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297930" y="2972753"/>
            <a:ext cx="226540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Position</a:t>
            </a:r>
            <a:endParaRPr lang="en-US" sz="1405" dirty="0"/>
          </a:p>
        </p:txBody>
      </p:sp>
      <p:sp>
        <p:nvSpPr>
          <p:cNvPr id="10" name="Text 6"/>
          <p:cNvSpPr/>
          <p:nvPr/>
        </p:nvSpPr>
        <p:spPr>
          <a:xfrm>
            <a:off x="8927663" y="2972753"/>
            <a:ext cx="226159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Skills</a:t>
            </a:r>
            <a:endParaRPr lang="en-US" sz="1405" dirty="0"/>
          </a:p>
        </p:txBody>
      </p:sp>
      <p:sp>
        <p:nvSpPr>
          <p:cNvPr id="11" name="Text 7"/>
          <p:cNvSpPr/>
          <p:nvPr/>
        </p:nvSpPr>
        <p:spPr>
          <a:xfrm>
            <a:off x="11553587" y="2972753"/>
            <a:ext cx="226540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Undervalued Profile</a:t>
            </a:r>
            <a:endParaRPr lang="en-US" sz="1405" dirty="0"/>
          </a:p>
        </p:txBody>
      </p:sp>
      <p:sp>
        <p:nvSpPr>
          <p:cNvPr id="12" name="Shape 8"/>
          <p:cNvSpPr/>
          <p:nvPr/>
        </p:nvSpPr>
        <p:spPr>
          <a:xfrm>
            <a:off x="6118622" y="3372922"/>
            <a:ext cx="7878723" cy="10858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97930" y="3487579"/>
            <a:ext cx="226540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Batsman</a:t>
            </a:r>
            <a:endParaRPr lang="en-US" sz="1405" dirty="0"/>
          </a:p>
        </p:txBody>
      </p:sp>
      <p:sp>
        <p:nvSpPr>
          <p:cNvPr id="14" name="Text 10"/>
          <p:cNvSpPr/>
          <p:nvPr/>
        </p:nvSpPr>
        <p:spPr>
          <a:xfrm>
            <a:off x="8927663" y="3487579"/>
            <a:ext cx="2261592" cy="571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strike rate, ability to play spin</a:t>
            </a:r>
            <a:endParaRPr lang="en-US" sz="1405" dirty="0"/>
          </a:p>
        </p:txBody>
      </p:sp>
      <p:sp>
        <p:nvSpPr>
          <p:cNvPr id="15" name="Text 11"/>
          <p:cNvSpPr/>
          <p:nvPr/>
        </p:nvSpPr>
        <p:spPr>
          <a:xfrm>
            <a:off x="11553587" y="3487579"/>
            <a:ext cx="2265402" cy="856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Young player with potential but not yet established.</a:t>
            </a:r>
            <a:endParaRPr lang="en-US" sz="1405" dirty="0"/>
          </a:p>
        </p:txBody>
      </p:sp>
      <p:sp>
        <p:nvSpPr>
          <p:cNvPr id="16" name="Shape 12"/>
          <p:cNvSpPr/>
          <p:nvPr/>
        </p:nvSpPr>
        <p:spPr>
          <a:xfrm>
            <a:off x="6118622" y="4458772"/>
            <a:ext cx="7878723" cy="10858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97930" y="4573429"/>
            <a:ext cx="226540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Bowler</a:t>
            </a:r>
            <a:endParaRPr lang="en-US" sz="1405" dirty="0"/>
          </a:p>
        </p:txBody>
      </p:sp>
      <p:sp>
        <p:nvSpPr>
          <p:cNvPr id="18" name="Text 14"/>
          <p:cNvSpPr/>
          <p:nvPr/>
        </p:nvSpPr>
        <p:spPr>
          <a:xfrm>
            <a:off x="8927663" y="4573429"/>
            <a:ext cx="2261592" cy="571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Varied deliveries, economical bowling</a:t>
            </a:r>
            <a:endParaRPr lang="en-US" sz="1405" dirty="0"/>
          </a:p>
        </p:txBody>
      </p:sp>
      <p:sp>
        <p:nvSpPr>
          <p:cNvPr id="19" name="Text 15"/>
          <p:cNvSpPr/>
          <p:nvPr/>
        </p:nvSpPr>
        <p:spPr>
          <a:xfrm>
            <a:off x="11553587" y="4573429"/>
            <a:ext cx="2265402" cy="856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Proven performer in domestic leagues but not yet tested in IPL.</a:t>
            </a:r>
            <a:endParaRPr lang="en-US" sz="1405" dirty="0"/>
          </a:p>
        </p:txBody>
      </p:sp>
      <p:sp>
        <p:nvSpPr>
          <p:cNvPr id="20" name="Shape 16"/>
          <p:cNvSpPr/>
          <p:nvPr/>
        </p:nvSpPr>
        <p:spPr>
          <a:xfrm>
            <a:off x="6118622" y="5544622"/>
            <a:ext cx="7878723" cy="10858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297930" y="5659279"/>
            <a:ext cx="226540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All-rounder</a:t>
            </a:r>
            <a:endParaRPr lang="en-US" sz="1405" dirty="0"/>
          </a:p>
        </p:txBody>
      </p:sp>
      <p:sp>
        <p:nvSpPr>
          <p:cNvPr id="22" name="Text 18"/>
          <p:cNvSpPr/>
          <p:nvPr/>
        </p:nvSpPr>
        <p:spPr>
          <a:xfrm>
            <a:off x="8927663" y="5659279"/>
            <a:ext cx="2261592" cy="571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Balance of batting and bowling skills</a:t>
            </a:r>
            <a:endParaRPr lang="en-US" sz="1405" dirty="0"/>
          </a:p>
        </p:txBody>
      </p:sp>
      <p:sp>
        <p:nvSpPr>
          <p:cNvPr id="23" name="Text 19"/>
          <p:cNvSpPr/>
          <p:nvPr/>
        </p:nvSpPr>
        <p:spPr>
          <a:xfrm>
            <a:off x="11553587" y="5659279"/>
            <a:ext cx="2265402" cy="856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8"/>
              </a:lnSpc>
              <a:buNone/>
            </a:pPr>
            <a:r>
              <a:rPr lang="en-US" sz="140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Underestimated player with potential to excel in both roles.</a:t>
            </a:r>
            <a:endParaRPr lang="en-US" sz="1405" dirty="0"/>
          </a:p>
        </p:txBody>
      </p:sp>
      <p:pic>
        <p:nvPicPr>
          <p:cNvPr id="2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8" y="2720459"/>
            <a:ext cx="4957405" cy="2788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6969" y="750689"/>
            <a:ext cx="7662863" cy="1763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9"/>
              </a:lnSpc>
              <a:buNone/>
            </a:pPr>
            <a:r>
              <a:rPr lang="en-US" sz="3703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Developing an Auction Plan: Strategic Bidding and Budget Allocation</a:t>
            </a:r>
            <a:endParaRPr lang="en-US" sz="3703" dirty="0"/>
          </a:p>
        </p:txBody>
      </p:sp>
      <p:sp>
        <p:nvSpPr>
          <p:cNvPr id="7" name="Shape 3"/>
          <p:cNvSpPr/>
          <p:nvPr/>
        </p:nvSpPr>
        <p:spPr>
          <a:xfrm>
            <a:off x="6226969" y="2831544"/>
            <a:ext cx="7662863" cy="1182410"/>
          </a:xfrm>
          <a:prstGeom prst="roundRect">
            <a:avLst>
              <a:gd name="adj" fmla="val 26846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>
          <a:xfrm>
            <a:off x="6438543" y="3043118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Target Players</a:t>
            </a:r>
            <a:endParaRPr lang="en-US" sz="1851" dirty="0"/>
          </a:p>
        </p:txBody>
      </p:sp>
      <p:sp>
        <p:nvSpPr>
          <p:cNvPr id="9" name="Text 5"/>
          <p:cNvSpPr/>
          <p:nvPr/>
        </p:nvSpPr>
        <p:spPr>
          <a:xfrm>
            <a:off x="6438543" y="3463885"/>
            <a:ext cx="7239714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Prioritize key players based on analysis and budget constraints.</a:t>
            </a:r>
            <a:endParaRPr lang="en-US" sz="1666" dirty="0"/>
          </a:p>
        </p:txBody>
      </p:sp>
      <p:sp>
        <p:nvSpPr>
          <p:cNvPr id="10" name="Shape 6"/>
          <p:cNvSpPr/>
          <p:nvPr/>
        </p:nvSpPr>
        <p:spPr>
          <a:xfrm>
            <a:off x="6226969" y="4225528"/>
            <a:ext cx="7662863" cy="1520904"/>
          </a:xfrm>
          <a:prstGeom prst="roundRect">
            <a:avLst>
              <a:gd name="adj" fmla="val 20871"/>
            </a:avLst>
          </a:prstGeom>
          <a:solidFill>
            <a:srgbClr val="46464A"/>
          </a:solidFill>
          <a:ln/>
        </p:spPr>
      </p:sp>
      <p:sp>
        <p:nvSpPr>
          <p:cNvPr id="11" name="Text 7"/>
          <p:cNvSpPr/>
          <p:nvPr/>
        </p:nvSpPr>
        <p:spPr>
          <a:xfrm>
            <a:off x="6438543" y="4437102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Bidding Strategy</a:t>
            </a:r>
            <a:endParaRPr lang="en-US" sz="1851" dirty="0"/>
          </a:p>
        </p:txBody>
      </p:sp>
      <p:sp>
        <p:nvSpPr>
          <p:cNvPr id="12" name="Text 8"/>
          <p:cNvSpPr/>
          <p:nvPr/>
        </p:nvSpPr>
        <p:spPr>
          <a:xfrm>
            <a:off x="6438543" y="4857869"/>
            <a:ext cx="7239714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strategy for bidding on target players, considering competition and market value.</a:t>
            </a:r>
            <a:endParaRPr lang="en-US" sz="1666" dirty="0"/>
          </a:p>
        </p:txBody>
      </p:sp>
      <p:sp>
        <p:nvSpPr>
          <p:cNvPr id="13" name="Shape 9"/>
          <p:cNvSpPr/>
          <p:nvPr/>
        </p:nvSpPr>
        <p:spPr>
          <a:xfrm>
            <a:off x="6226969" y="5958007"/>
            <a:ext cx="7662863" cy="1520904"/>
          </a:xfrm>
          <a:prstGeom prst="roundRect">
            <a:avLst>
              <a:gd name="adj" fmla="val 20871"/>
            </a:avLst>
          </a:prstGeom>
          <a:solidFill>
            <a:srgbClr val="46464A"/>
          </a:solidFill>
          <a:ln/>
        </p:spPr>
      </p:sp>
      <p:sp>
        <p:nvSpPr>
          <p:cNvPr id="14" name="Text 10"/>
          <p:cNvSpPr/>
          <p:nvPr/>
        </p:nvSpPr>
        <p:spPr>
          <a:xfrm>
            <a:off x="6438543" y="6169581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Budget Allocation</a:t>
            </a:r>
            <a:endParaRPr lang="en-US" sz="1851" dirty="0"/>
          </a:p>
        </p:txBody>
      </p:sp>
      <p:sp>
        <p:nvSpPr>
          <p:cNvPr id="15" name="Text 11"/>
          <p:cNvSpPr/>
          <p:nvPr/>
        </p:nvSpPr>
        <p:spPr>
          <a:xfrm>
            <a:off x="6438543" y="6590348"/>
            <a:ext cx="7239714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Allocate funds strategically, balancing high-value players with potential investments.</a:t>
            </a:r>
            <a:endParaRPr lang="en-US" sz="166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0" y="1634133"/>
            <a:ext cx="4963239" cy="49632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r>
              <a:rPr lang="en-US" sz="36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Visualizing Squad Composition: Data-Driven Insights</a:t>
            </a:r>
            <a:endParaRPr lang="en-US" sz="366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73" y="2633186"/>
            <a:ext cx="1046440" cy="1674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9162" y="2842379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Batting Order</a:t>
            </a:r>
            <a:endParaRPr lang="en-US" sz="1831" dirty="0"/>
          </a:p>
        </p:txBody>
      </p:sp>
      <p:sp>
        <p:nvSpPr>
          <p:cNvPr id="9" name="Text 4"/>
          <p:cNvSpPr/>
          <p:nvPr/>
        </p:nvSpPr>
        <p:spPr>
          <a:xfrm>
            <a:off x="7579162" y="3258502"/>
            <a:ext cx="6318766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Visualize the batting lineup based on player strengths.</a:t>
            </a:r>
            <a:endParaRPr lang="en-US" sz="164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873" y="4307443"/>
            <a:ext cx="1046440" cy="1674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9162" y="4516636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Bowling Attack</a:t>
            </a:r>
            <a:endParaRPr lang="en-US" sz="1831" dirty="0"/>
          </a:p>
        </p:txBody>
      </p:sp>
      <p:sp>
        <p:nvSpPr>
          <p:cNvPr id="12" name="Text 6"/>
          <p:cNvSpPr/>
          <p:nvPr/>
        </p:nvSpPr>
        <p:spPr>
          <a:xfrm>
            <a:off x="7579162" y="4932759"/>
            <a:ext cx="6318766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pace, spin, and variation combinations.</a:t>
            </a:r>
            <a:endParaRPr lang="en-US" sz="164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73" y="5981700"/>
            <a:ext cx="1046440" cy="16742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9162" y="6190893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Player Roles</a:t>
            </a:r>
            <a:endParaRPr lang="en-US" sz="1831" dirty="0"/>
          </a:p>
        </p:txBody>
      </p:sp>
      <p:sp>
        <p:nvSpPr>
          <p:cNvPr id="15" name="Text 8"/>
          <p:cNvSpPr/>
          <p:nvPr/>
        </p:nvSpPr>
        <p:spPr>
          <a:xfrm>
            <a:off x="7579162" y="6607016"/>
            <a:ext cx="6318766" cy="669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 key players and their roles in different match situations.</a:t>
            </a:r>
            <a:endParaRPr lang="en-US" sz="1648" dirty="0"/>
          </a:p>
        </p:txBody>
      </p:sp>
    </p:spTree>
    <p:extLst>
      <p:ext uri="{BB962C8B-B14F-4D97-AF65-F5344CB8AC3E}">
        <p14:creationId xmlns:p14="http://schemas.microsoft.com/office/powerpoint/2010/main" val="233011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0" y="1961288"/>
            <a:ext cx="4963239" cy="4963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1E51CE-FC02-813D-72E5-DCFAEFB63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31" y="448803"/>
            <a:ext cx="8011311" cy="3553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3601B-F50E-3575-6004-CECE1A4C6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32" y="4442908"/>
            <a:ext cx="8011311" cy="3345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2D4A8A-F8BB-2E11-277D-38E97D1C9340}"/>
              </a:ext>
            </a:extLst>
          </p:cNvPr>
          <p:cNvSpPr txBox="1"/>
          <p:nvPr/>
        </p:nvSpPr>
        <p:spPr>
          <a:xfrm>
            <a:off x="419807" y="318925"/>
            <a:ext cx="4729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Algerian" panose="04020705040A02060702" pitchFamily="82" charset="0"/>
              </a:rPr>
              <a:t>TABLE CREATION OF IPL DATA</a:t>
            </a:r>
            <a:endParaRPr lang="en-IN" sz="4000" b="1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81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5086182" cy="5065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913609" y="675483"/>
            <a:ext cx="4161969" cy="1543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Aggressive 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batters</a:t>
            </a:r>
            <a:endParaRPr lang="en-US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3F6A87-FD17-AD36-259A-3369E08E5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71" y="3964230"/>
            <a:ext cx="8766257" cy="3892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FFDA0-44DE-64E1-F5BB-BCE2A22D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87" y="525170"/>
            <a:ext cx="4022795" cy="31382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37B1D6-2301-3951-5A12-A0A921C3D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5040" y="525170"/>
            <a:ext cx="4555774" cy="30878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EF7C5C32-5B71-F769-38E5-F47D2BBA4CEF}"/>
              </a:ext>
            </a:extLst>
          </p:cNvPr>
          <p:cNvSpPr/>
          <p:nvPr/>
        </p:nvSpPr>
        <p:spPr>
          <a:xfrm>
            <a:off x="56476" y="43044"/>
            <a:ext cx="800657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60053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9" y="1977399"/>
            <a:ext cx="5086182" cy="5065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575548"/>
            <a:ext cx="7679055" cy="1743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endParaRPr lang="en-US" sz="3662" dirty="0"/>
          </a:p>
        </p:txBody>
      </p:sp>
      <p:sp>
        <p:nvSpPr>
          <p:cNvPr id="8" name="Text 3"/>
          <p:cNvSpPr/>
          <p:nvPr/>
        </p:nvSpPr>
        <p:spPr>
          <a:xfrm>
            <a:off x="927407" y="675483"/>
            <a:ext cx="4161969" cy="1543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ANCHOR </a:t>
            </a: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endParaRPr lang="en-IN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pPr marL="0" indent="0" algn="l">
              <a:lnSpc>
                <a:spcPts val="2289"/>
              </a:lnSpc>
              <a:buNone/>
            </a:pPr>
            <a:r>
              <a:rPr lang="en-IN" sz="5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batters</a:t>
            </a:r>
            <a:endParaRPr lang="en-US" sz="5400" b="1" u="sng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75FDE-6F4C-8DBE-FB80-EB65B724C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10" y="865610"/>
            <a:ext cx="4025894" cy="2909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96368-54F3-ED11-4DD1-92CBDEC9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8861" y="744825"/>
            <a:ext cx="4456201" cy="3030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1EAF1-1A5D-53FC-E789-C6677CD50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709" y="4103560"/>
            <a:ext cx="8774304" cy="379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B286F4E6-C674-9BB9-099F-1BC258A64DD2}"/>
              </a:ext>
            </a:extLst>
          </p:cNvPr>
          <p:cNvSpPr/>
          <p:nvPr/>
        </p:nvSpPr>
        <p:spPr>
          <a:xfrm>
            <a:off x="26961" y="43044"/>
            <a:ext cx="800657" cy="106500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2354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6132</TotalTime>
  <Words>686</Words>
  <Application>Microsoft Office PowerPoint</Application>
  <PresentationFormat>Custom</PresentationFormat>
  <Paragraphs>118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Algerian</vt:lpstr>
      <vt:lpstr>Arial</vt:lpstr>
      <vt:lpstr>Comfortaa</vt:lpstr>
      <vt:lpstr>Raleway</vt:lpstr>
      <vt:lpstr>Sitka Small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VIVEK KUMAR</cp:lastModifiedBy>
  <cp:revision>25</cp:revision>
  <dcterms:created xsi:type="dcterms:W3CDTF">2024-08-01T14:52:50Z</dcterms:created>
  <dcterms:modified xsi:type="dcterms:W3CDTF">2024-08-11T14:57:29Z</dcterms:modified>
</cp:coreProperties>
</file>